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22"/>
  </p:notesMasterIdLst>
  <p:handoutMasterIdLst>
    <p:handoutMasterId r:id="rId23"/>
  </p:handoutMasterIdLst>
  <p:sldIdLst>
    <p:sldId id="256" r:id="rId3"/>
    <p:sldId id="257" r:id="rId4"/>
    <p:sldId id="274" r:id="rId5"/>
    <p:sldId id="259" r:id="rId6"/>
    <p:sldId id="258" r:id="rId7"/>
    <p:sldId id="273" r:id="rId8"/>
    <p:sldId id="263" r:id="rId9"/>
    <p:sldId id="266" r:id="rId10"/>
    <p:sldId id="269" r:id="rId11"/>
    <p:sldId id="270" r:id="rId12"/>
    <p:sldId id="271" r:id="rId13"/>
    <p:sldId id="272" r:id="rId14"/>
    <p:sldId id="261" r:id="rId15"/>
    <p:sldId id="262" r:id="rId16"/>
    <p:sldId id="264" r:id="rId17"/>
    <p:sldId id="265" r:id="rId18"/>
    <p:sldId id="275" r:id="rId19"/>
    <p:sldId id="267" r:id="rId20"/>
    <p:sldId id="260" r:id="rId21"/>
  </p:sldIdLst>
  <p:sldSz cx="9144000" cy="6858000" type="screen4x3"/>
  <p:notesSz cx="6858000" cy="9144000"/>
  <p:defaultTextStyle>
    <a:defPPr>
      <a:defRPr lang="en-US"/>
    </a:defPPr>
    <a:lvl1pPr algn="ctr" rtl="0" fontAlgn="base">
      <a:spcBef>
        <a:spcPct val="0"/>
      </a:spcBef>
      <a:spcAft>
        <a:spcPct val="0"/>
      </a:spcAft>
      <a:defRPr sz="1000" b="1" kern="1200">
        <a:solidFill>
          <a:schemeClr val="tx1"/>
        </a:solidFill>
        <a:latin typeface="Times New Roman" pitchFamily="18" charset="0"/>
        <a:ea typeface="+mn-ea"/>
        <a:cs typeface="Arial" charset="0"/>
      </a:defRPr>
    </a:lvl1pPr>
    <a:lvl2pPr marL="457200" algn="ctr" rtl="0" fontAlgn="base">
      <a:spcBef>
        <a:spcPct val="0"/>
      </a:spcBef>
      <a:spcAft>
        <a:spcPct val="0"/>
      </a:spcAft>
      <a:defRPr sz="1000" b="1" kern="1200">
        <a:solidFill>
          <a:schemeClr val="tx1"/>
        </a:solidFill>
        <a:latin typeface="Times New Roman" pitchFamily="18" charset="0"/>
        <a:ea typeface="+mn-ea"/>
        <a:cs typeface="Arial" charset="0"/>
      </a:defRPr>
    </a:lvl2pPr>
    <a:lvl3pPr marL="914400" algn="ctr" rtl="0" fontAlgn="base">
      <a:spcBef>
        <a:spcPct val="0"/>
      </a:spcBef>
      <a:spcAft>
        <a:spcPct val="0"/>
      </a:spcAft>
      <a:defRPr sz="1000" b="1" kern="1200">
        <a:solidFill>
          <a:schemeClr val="tx1"/>
        </a:solidFill>
        <a:latin typeface="Times New Roman" pitchFamily="18" charset="0"/>
        <a:ea typeface="+mn-ea"/>
        <a:cs typeface="Arial" charset="0"/>
      </a:defRPr>
    </a:lvl3pPr>
    <a:lvl4pPr marL="1371600" algn="ctr" rtl="0" fontAlgn="base">
      <a:spcBef>
        <a:spcPct val="0"/>
      </a:spcBef>
      <a:spcAft>
        <a:spcPct val="0"/>
      </a:spcAft>
      <a:defRPr sz="1000" b="1" kern="1200">
        <a:solidFill>
          <a:schemeClr val="tx1"/>
        </a:solidFill>
        <a:latin typeface="Times New Roman" pitchFamily="18" charset="0"/>
        <a:ea typeface="+mn-ea"/>
        <a:cs typeface="Arial" charset="0"/>
      </a:defRPr>
    </a:lvl4pPr>
    <a:lvl5pPr marL="1828800" algn="ctr" rtl="0" fontAlgn="base">
      <a:spcBef>
        <a:spcPct val="0"/>
      </a:spcBef>
      <a:spcAft>
        <a:spcPct val="0"/>
      </a:spcAft>
      <a:defRPr sz="1000" b="1" kern="1200">
        <a:solidFill>
          <a:schemeClr val="tx1"/>
        </a:solidFill>
        <a:latin typeface="Times New Roman" pitchFamily="18" charset="0"/>
        <a:ea typeface="+mn-ea"/>
        <a:cs typeface="Arial" charset="0"/>
      </a:defRPr>
    </a:lvl5pPr>
    <a:lvl6pPr marL="2286000" algn="l" defTabSz="914400" rtl="0" eaLnBrk="1" latinLnBrk="0" hangingPunct="1">
      <a:defRPr sz="1000" b="1" kern="1200">
        <a:solidFill>
          <a:schemeClr val="tx1"/>
        </a:solidFill>
        <a:latin typeface="Times New Roman" pitchFamily="18" charset="0"/>
        <a:ea typeface="+mn-ea"/>
        <a:cs typeface="Arial" charset="0"/>
      </a:defRPr>
    </a:lvl6pPr>
    <a:lvl7pPr marL="2743200" algn="l" defTabSz="914400" rtl="0" eaLnBrk="1" latinLnBrk="0" hangingPunct="1">
      <a:defRPr sz="1000" b="1" kern="1200">
        <a:solidFill>
          <a:schemeClr val="tx1"/>
        </a:solidFill>
        <a:latin typeface="Times New Roman" pitchFamily="18" charset="0"/>
        <a:ea typeface="+mn-ea"/>
        <a:cs typeface="Arial" charset="0"/>
      </a:defRPr>
    </a:lvl7pPr>
    <a:lvl8pPr marL="3200400" algn="l" defTabSz="914400" rtl="0" eaLnBrk="1" latinLnBrk="0" hangingPunct="1">
      <a:defRPr sz="1000" b="1" kern="1200">
        <a:solidFill>
          <a:schemeClr val="tx1"/>
        </a:solidFill>
        <a:latin typeface="Times New Roman" pitchFamily="18" charset="0"/>
        <a:ea typeface="+mn-ea"/>
        <a:cs typeface="Arial" charset="0"/>
      </a:defRPr>
    </a:lvl8pPr>
    <a:lvl9pPr marL="3657600" algn="l" defTabSz="914400" rtl="0" eaLnBrk="1" latinLnBrk="0" hangingPunct="1">
      <a:defRPr sz="10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66" y="78"/>
      </p:cViewPr>
      <p:guideLst>
        <p:guide orient="horz" pos="2160"/>
        <p:guide pos="2880"/>
      </p:guideLst>
    </p:cSldViewPr>
  </p:slideViewPr>
  <p:notesTextViewPr>
    <p:cViewPr>
      <p:scale>
        <a:sx n="100" d="100"/>
        <a:sy n="100" d="100"/>
      </p:scale>
      <p:origin x="0" y="0"/>
    </p:cViewPr>
  </p:notesTextViewPr>
  <p:notesViewPr>
    <p:cSldViewPr snapToGrid="0">
      <p:cViewPr varScale="1">
        <p:scale>
          <a:sx n="87" d="100"/>
          <a:sy n="87" d="100"/>
        </p:scale>
        <p:origin x="24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757C3-303B-4FFB-82FD-9CC795DBBF2F}" type="datetimeFigureOut">
              <a:rPr lang="en-US" smtClean="0"/>
              <a:t>9/20/2016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19A2AC-D001-4B7B-ACB4-EC19D87329B0}" type="slidenum">
              <a:rPr lang="en-US" smtClean="0"/>
              <a:t>‹#›</a:t>
            </a:fld>
            <a:endParaRPr lang="en-US"/>
          </a:p>
        </p:txBody>
      </p:sp>
    </p:spTree>
    <p:extLst>
      <p:ext uri="{BB962C8B-B14F-4D97-AF65-F5344CB8AC3E}">
        <p14:creationId xmlns:p14="http://schemas.microsoft.com/office/powerpoint/2010/main" val="4133851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defRPr>
            </a:lvl1pPr>
          </a:lstStyle>
          <a:p>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B333E25F-3376-42EE-9F7B-9D6BC3022953}" type="slidenum">
              <a:rPr lang="en-US"/>
              <a:pPr/>
              <a:t>‹#›</a:t>
            </a:fld>
            <a:endParaRPr lang="en-US"/>
          </a:p>
        </p:txBody>
      </p:sp>
    </p:spTree>
    <p:extLst>
      <p:ext uri="{BB962C8B-B14F-4D97-AF65-F5344CB8AC3E}">
        <p14:creationId xmlns:p14="http://schemas.microsoft.com/office/powerpoint/2010/main" val="2905391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1" y="1193800"/>
            <a:ext cx="4195553" cy="3292474"/>
          </a:xfrm>
          <a:prstGeom prst="rect">
            <a:avLst/>
          </a:prstGeom>
        </p:spPr>
      </p:pic>
      <p:sp>
        <p:nvSpPr>
          <p:cNvPr id="5122" name="Rectangle 2"/>
          <p:cNvSpPr>
            <a:spLocks noChangeArrowheads="1"/>
          </p:cNvSpPr>
          <p:nvPr/>
        </p:nvSpPr>
        <p:spPr bwMode="auto">
          <a:xfrm>
            <a:off x="0" y="5654675"/>
            <a:ext cx="9144000" cy="1203325"/>
          </a:xfrm>
          <a:prstGeom prst="rect">
            <a:avLst/>
          </a:prstGeom>
          <a:solidFill>
            <a:srgbClr val="2175D9"/>
          </a:solidFill>
          <a:ln w="9525">
            <a:noFill/>
            <a:miter lim="800000"/>
            <a:headEnd/>
            <a:tailEnd/>
          </a:ln>
          <a:effectLst/>
        </p:spPr>
        <p:txBody>
          <a:bodyPr wrap="none" anchor="ctr"/>
          <a:lstStyle/>
          <a:p>
            <a:endParaRPr lang="en-US"/>
          </a:p>
        </p:txBody>
      </p:sp>
      <p:sp>
        <p:nvSpPr>
          <p:cNvPr id="5123" name="Rectangle 3"/>
          <p:cNvSpPr>
            <a:spLocks noGrp="1" noChangeArrowheads="1"/>
          </p:cNvSpPr>
          <p:nvPr>
            <p:ph type="ctrTitle"/>
          </p:nvPr>
        </p:nvSpPr>
        <p:spPr>
          <a:xfrm>
            <a:off x="3120985" y="1910526"/>
            <a:ext cx="5691187" cy="1470025"/>
          </a:xfrm>
        </p:spPr>
        <p:txBody>
          <a:bodyPr/>
          <a:lstStyle>
            <a:lvl1pPr algn="ctr">
              <a:defRPr/>
            </a:lvl1pPr>
          </a:lstStyle>
          <a:p>
            <a:r>
              <a:rPr lang="en-US"/>
              <a:t>Spitfire Software</a:t>
            </a:r>
          </a:p>
        </p:txBody>
      </p:sp>
      <p:sp>
        <p:nvSpPr>
          <p:cNvPr id="5124" name="Rectangle 4"/>
          <p:cNvSpPr>
            <a:spLocks noGrp="1" noChangeArrowheads="1"/>
          </p:cNvSpPr>
          <p:nvPr>
            <p:ph type="subTitle" idx="1"/>
          </p:nvPr>
        </p:nvSpPr>
        <p:spPr>
          <a:xfrm>
            <a:off x="3151147" y="3559939"/>
            <a:ext cx="5584825" cy="1752600"/>
          </a:xfrm>
        </p:spPr>
        <p:txBody>
          <a:bodyPr/>
          <a:lstStyle>
            <a:lvl1pPr marL="0" indent="0" algn="ctr">
              <a:defRPr/>
            </a:lvl1pPr>
          </a:lstStyle>
          <a:p>
            <a:r>
              <a:rPr lang="en-US"/>
              <a:t>Click to edit Master subtitle style</a:t>
            </a:r>
          </a:p>
        </p:txBody>
      </p:sp>
      <p:sp>
        <p:nvSpPr>
          <p:cNvPr id="5125" name="Rectangle 5"/>
          <p:cNvSpPr>
            <a:spLocks noGrp="1" noChangeArrowheads="1"/>
          </p:cNvSpPr>
          <p:nvPr>
            <p:ph type="dt" sz="half" idx="2"/>
          </p:nvPr>
        </p:nvSpPr>
        <p:spPr>
          <a:xfrm>
            <a:off x="182563" y="6040438"/>
            <a:ext cx="1082675" cy="247650"/>
          </a:xfrm>
        </p:spPr>
        <p:txBody>
          <a:bodyPr/>
          <a:lstStyle>
            <a:lvl1pPr>
              <a:defRPr/>
            </a:lvl1pPr>
          </a:lstStyle>
          <a:p>
            <a:endParaRPr lang="en-US"/>
          </a:p>
        </p:txBody>
      </p:sp>
      <p:sp>
        <p:nvSpPr>
          <p:cNvPr id="5126" name="Rectangle 6"/>
          <p:cNvSpPr>
            <a:spLocks noGrp="1" noChangeArrowheads="1"/>
          </p:cNvSpPr>
          <p:nvPr>
            <p:ph type="ftr" sz="quarter" idx="3"/>
          </p:nvPr>
        </p:nvSpPr>
        <p:spPr>
          <a:xfrm>
            <a:off x="152400" y="6542088"/>
            <a:ext cx="2309813" cy="217487"/>
          </a:xfrm>
        </p:spPr>
        <p:txBody>
          <a:bodyPr/>
          <a:lstStyle>
            <a:lvl1pPr>
              <a:defRPr>
                <a:latin typeface="Clarendon Condensed" pitchFamily="18" charset="0"/>
              </a:defRPr>
            </a:lvl1pPr>
          </a:lstStyle>
          <a:p>
            <a:endParaRPr lang="en-US"/>
          </a:p>
        </p:txBody>
      </p:sp>
      <p:sp>
        <p:nvSpPr>
          <p:cNvPr id="5127" name="Rectangle 7"/>
          <p:cNvSpPr>
            <a:spLocks noChangeArrowheads="1"/>
          </p:cNvSpPr>
          <p:nvPr/>
        </p:nvSpPr>
        <p:spPr bwMode="auto">
          <a:xfrm>
            <a:off x="2971800" y="2371725"/>
            <a:ext cx="9144000" cy="0"/>
          </a:xfrm>
          <a:prstGeom prst="rect">
            <a:avLst/>
          </a:prstGeom>
          <a:noFill/>
          <a:ln w="9525">
            <a:noFill/>
            <a:miter lim="800000"/>
            <a:headEnd/>
            <a:tailEnd/>
          </a:ln>
          <a:effectLst/>
        </p:spPr>
        <p:txBody>
          <a:bodyPr>
            <a:spAutoFit/>
          </a:bodyPr>
          <a:lstStyle/>
          <a:p>
            <a:endParaRPr lang="en-US"/>
          </a:p>
        </p:txBody>
      </p:sp>
      <p:sp>
        <p:nvSpPr>
          <p:cNvPr id="5128" name="Rectangle 8"/>
          <p:cNvSpPr>
            <a:spLocks noGrp="1" noChangeArrowheads="1"/>
          </p:cNvSpPr>
          <p:nvPr>
            <p:ph type="sldNum" sz="quarter" idx="4"/>
          </p:nvPr>
        </p:nvSpPr>
        <p:spPr>
          <a:xfrm>
            <a:off x="7940675" y="6488113"/>
            <a:ext cx="1074738" cy="247650"/>
          </a:xfrm>
        </p:spPr>
        <p:txBody>
          <a:bodyPr/>
          <a:lstStyle>
            <a:lvl1pPr>
              <a:defRPr>
                <a:latin typeface="Clarendon Condensed" pitchFamily="18" charset="0"/>
              </a:defRPr>
            </a:lvl1pPr>
          </a:lstStyle>
          <a:p>
            <a:r>
              <a:rPr lang="en-US"/>
              <a:t>Slide </a:t>
            </a:r>
            <a:fld id="{C30304C6-046B-4909-89B7-4676E81DCFD2}" type="slidenum">
              <a:rPr lang="en-US"/>
              <a:pPr/>
              <a:t>‹#›</a:t>
            </a:fld>
            <a:endParaRPr lang="en-US"/>
          </a:p>
        </p:txBody>
      </p:sp>
      <p:sp>
        <p:nvSpPr>
          <p:cNvPr id="5129" name="Rectangle 9"/>
          <p:cNvSpPr>
            <a:spLocks noChangeArrowheads="1"/>
          </p:cNvSpPr>
          <p:nvPr/>
        </p:nvSpPr>
        <p:spPr bwMode="auto">
          <a:xfrm>
            <a:off x="2971800" y="2371725"/>
            <a:ext cx="9144000" cy="0"/>
          </a:xfrm>
          <a:prstGeom prst="rect">
            <a:avLst/>
          </a:prstGeom>
          <a:noFill/>
          <a:ln w="9525">
            <a:noFill/>
            <a:miter lim="800000"/>
            <a:headEnd/>
            <a:tailEnd/>
          </a:ln>
          <a:effectLst/>
        </p:spPr>
        <p:txBody>
          <a:bodyPr>
            <a:spAutoFit/>
          </a:bodyPr>
          <a:lstStyle/>
          <a:p>
            <a:endParaRPr lang="en-US"/>
          </a:p>
        </p:txBody>
      </p:sp>
      <p:sp>
        <p:nvSpPr>
          <p:cNvPr id="5131" name="Rectangle 11"/>
          <p:cNvSpPr>
            <a:spLocks noChangeArrowheads="1"/>
          </p:cNvSpPr>
          <p:nvPr/>
        </p:nvSpPr>
        <p:spPr bwMode="auto">
          <a:xfrm>
            <a:off x="0" y="0"/>
            <a:ext cx="9144000" cy="1203325"/>
          </a:xfrm>
          <a:prstGeom prst="rect">
            <a:avLst/>
          </a:prstGeom>
          <a:solidFill>
            <a:srgbClr val="2175D9"/>
          </a:solidFill>
          <a:ln w="9525">
            <a:noFill/>
            <a:miter lim="800000"/>
            <a:headEnd/>
            <a:tailEnd/>
          </a:ln>
          <a:effectLst/>
        </p:spPr>
        <p:txBody>
          <a:bodyPr wrap="none" anchor="ctr"/>
          <a:lstStyle/>
          <a:p>
            <a:endParaRPr lang="en-US"/>
          </a:p>
        </p:txBody>
      </p:sp>
      <p:pic>
        <p:nvPicPr>
          <p:cNvPr id="5132" name="Picture 12" descr="45 Pixels_reverse_trans"/>
          <p:cNvPicPr>
            <a:picLocks noChangeAspect="1" noChangeArrowheads="1"/>
          </p:cNvPicPr>
          <p:nvPr/>
        </p:nvPicPr>
        <p:blipFill>
          <a:blip r:embed="rId3" cstate="print"/>
          <a:srcRect/>
          <a:stretch>
            <a:fillRect/>
          </a:stretch>
        </p:blipFill>
        <p:spPr bwMode="auto">
          <a:xfrm>
            <a:off x="0" y="800100"/>
            <a:ext cx="1712913" cy="393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A8E49F9-885A-46B0-8AA6-C0D5D99E4D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3025" y="719138"/>
            <a:ext cx="2060575" cy="5376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719138"/>
            <a:ext cx="6032500"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15CCD5F0-F20D-4AFE-AE9B-57E606B0CA7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28C679-423F-4623-9592-D6FBA4A650DA}"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1822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8C679-423F-4623-9592-D6FBA4A650DA}"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146529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28C679-423F-4623-9592-D6FBA4A650DA}"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215780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28C679-423F-4623-9592-D6FBA4A650DA}"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288066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28C679-423F-4623-9592-D6FBA4A650DA}"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3868077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28C679-423F-4623-9592-D6FBA4A650DA}"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3654842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8C679-423F-4623-9592-D6FBA4A650DA}"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85170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8C679-423F-4623-9592-D6FBA4A650DA}"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361831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14FB0484-701A-4763-9DC4-1DD9B335BA9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8C679-423F-4623-9592-D6FBA4A650DA}"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3353780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8C679-423F-4623-9592-D6FBA4A650DA}"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942605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8C679-423F-4623-9592-D6FBA4A650DA}"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ABD7C-5D65-46B4-B431-DE6E2352855B}" type="slidenum">
              <a:rPr lang="en-US" smtClean="0"/>
              <a:t>‹#›</a:t>
            </a:fld>
            <a:endParaRPr lang="en-US"/>
          </a:p>
        </p:txBody>
      </p:sp>
    </p:spTree>
    <p:extLst>
      <p:ext uri="{BB962C8B-B14F-4D97-AF65-F5344CB8AC3E}">
        <p14:creationId xmlns:p14="http://schemas.microsoft.com/office/powerpoint/2010/main" val="164524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A73B56D7-7837-4BF5-8EDA-4EB1985C8F7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6900" y="1725613"/>
            <a:ext cx="3867150" cy="437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725613"/>
            <a:ext cx="3867150" cy="437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34C05B3-23A2-407B-AB32-5CFE994750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8D0AF500-E62C-4B10-ACDC-77C5E552BB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891288BA-2D17-4B9B-9B2F-984C06A80EF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0366F6D3-69F1-4DE5-9E9D-CF9A6EB1540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5D8A226-791D-44B1-91BA-6EAE981C613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8F165B07-17D7-4776-AFC5-21DC45EC39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6488113"/>
            <a:ext cx="9144000" cy="369887"/>
          </a:xfrm>
          <a:prstGeom prst="rect">
            <a:avLst/>
          </a:prstGeom>
          <a:solidFill>
            <a:srgbClr val="2175D9"/>
          </a:solidFill>
          <a:ln w="9525">
            <a:noFill/>
            <a:miter lim="800000"/>
            <a:headEnd/>
            <a:tailEnd/>
          </a:ln>
          <a:effectLst/>
        </p:spPr>
        <p:txBody>
          <a:bodyPr wrap="none" anchor="ctr"/>
          <a:lstStyle/>
          <a:p>
            <a:endParaRPr lang="en-US"/>
          </a:p>
        </p:txBody>
      </p:sp>
      <p:pic>
        <p:nvPicPr>
          <p:cNvPr id="4099" name="Picture 3" descr="sf_man_cropped_outlined"/>
          <p:cNvPicPr>
            <a:picLocks noChangeAspect="1" noChangeArrowheads="1"/>
          </p:cNvPicPr>
          <p:nvPr/>
        </p:nvPicPr>
        <p:blipFill>
          <a:blip r:embed="rId13" cstate="print"/>
          <a:srcRect/>
          <a:stretch>
            <a:fillRect/>
          </a:stretch>
        </p:blipFill>
        <p:spPr bwMode="auto">
          <a:xfrm>
            <a:off x="0" y="6065838"/>
            <a:ext cx="647700" cy="792162"/>
          </a:xfrm>
          <a:prstGeom prst="rect">
            <a:avLst/>
          </a:prstGeom>
          <a:noFill/>
        </p:spPr>
      </p:pic>
      <p:sp>
        <p:nvSpPr>
          <p:cNvPr id="4100" name="Rectangle 4"/>
          <p:cNvSpPr>
            <a:spLocks noGrp="1" noChangeArrowheads="1"/>
          </p:cNvSpPr>
          <p:nvPr>
            <p:ph type="title"/>
          </p:nvPr>
        </p:nvSpPr>
        <p:spPr bwMode="auto">
          <a:xfrm>
            <a:off x="238125" y="719138"/>
            <a:ext cx="8139113"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4101" name="Rectangle 5"/>
          <p:cNvSpPr>
            <a:spLocks noGrp="1" noChangeArrowheads="1"/>
          </p:cNvSpPr>
          <p:nvPr>
            <p:ph type="body" idx="1"/>
          </p:nvPr>
        </p:nvSpPr>
        <p:spPr bwMode="auto">
          <a:xfrm>
            <a:off x="596900" y="1725613"/>
            <a:ext cx="7886700"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dt" sz="half" idx="2"/>
          </p:nvPr>
        </p:nvSpPr>
        <p:spPr bwMode="auto">
          <a:xfrm>
            <a:off x="1481138" y="5435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endParaRPr lang="en-US"/>
          </a:p>
        </p:txBody>
      </p:sp>
      <p:sp>
        <p:nvSpPr>
          <p:cNvPr id="4103" name="Rectangle 7"/>
          <p:cNvSpPr>
            <a:spLocks noGrp="1" noChangeArrowheads="1"/>
          </p:cNvSpPr>
          <p:nvPr>
            <p:ph type="ftr" sz="quarter" idx="3"/>
          </p:nvPr>
        </p:nvSpPr>
        <p:spPr bwMode="auto">
          <a:xfrm>
            <a:off x="693738" y="6489700"/>
            <a:ext cx="2197100" cy="1905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a:defRPr sz="800">
                <a:solidFill>
                  <a:schemeClr val="bg1"/>
                </a:solidFill>
                <a:latin typeface="+mn-lt"/>
              </a:defRPr>
            </a:lvl1pPr>
          </a:lstStyle>
          <a:p>
            <a:endParaRPr lang="en-US"/>
          </a:p>
        </p:txBody>
      </p:sp>
      <p:sp>
        <p:nvSpPr>
          <p:cNvPr id="4104" name="Rectangle 8"/>
          <p:cNvSpPr>
            <a:spLocks noChangeArrowheads="1"/>
          </p:cNvSpPr>
          <p:nvPr/>
        </p:nvSpPr>
        <p:spPr bwMode="auto">
          <a:xfrm>
            <a:off x="2971800" y="2371725"/>
            <a:ext cx="9144000" cy="0"/>
          </a:xfrm>
          <a:prstGeom prst="rect">
            <a:avLst/>
          </a:prstGeom>
          <a:noFill/>
          <a:ln w="9525">
            <a:noFill/>
            <a:miter lim="800000"/>
            <a:headEnd/>
            <a:tailEnd/>
          </a:ln>
          <a:effectLst/>
        </p:spPr>
        <p:txBody>
          <a:bodyPr>
            <a:spAutoFit/>
          </a:bodyPr>
          <a:lstStyle/>
          <a:p>
            <a:endParaRPr lang="en-US"/>
          </a:p>
        </p:txBody>
      </p:sp>
      <p:sp>
        <p:nvSpPr>
          <p:cNvPr id="4105" name="Rectangle 9"/>
          <p:cNvSpPr>
            <a:spLocks noGrp="1" noChangeArrowheads="1"/>
          </p:cNvSpPr>
          <p:nvPr>
            <p:ph type="sldNum" sz="quarter" idx="4"/>
          </p:nvPr>
        </p:nvSpPr>
        <p:spPr bwMode="auto">
          <a:xfrm>
            <a:off x="7505700" y="6481763"/>
            <a:ext cx="990600" cy="198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chemeClr val="bg1"/>
                </a:solidFill>
                <a:latin typeface="+mn-lt"/>
              </a:defRPr>
            </a:lvl1pPr>
          </a:lstStyle>
          <a:p>
            <a:r>
              <a:rPr lang="en-US"/>
              <a:t>Slide </a:t>
            </a:r>
            <a:fld id="{BA47050A-CA76-4D64-8745-512DD939D541}" type="slidenum">
              <a:rPr lang="en-US"/>
              <a:pPr/>
              <a:t>‹#›</a:t>
            </a:fld>
            <a:endParaRPr lang="en-US"/>
          </a:p>
        </p:txBody>
      </p:sp>
      <p:sp>
        <p:nvSpPr>
          <p:cNvPr id="4106" name="Rectangle 10"/>
          <p:cNvSpPr>
            <a:spLocks noChangeArrowheads="1"/>
          </p:cNvSpPr>
          <p:nvPr/>
        </p:nvSpPr>
        <p:spPr bwMode="auto">
          <a:xfrm>
            <a:off x="2971800" y="2371725"/>
            <a:ext cx="9144000" cy="0"/>
          </a:xfrm>
          <a:prstGeom prst="rect">
            <a:avLst/>
          </a:prstGeom>
          <a:noFill/>
          <a:ln w="9525">
            <a:noFill/>
            <a:miter lim="800000"/>
            <a:headEnd/>
            <a:tailEnd/>
          </a:ln>
          <a:effectLst/>
        </p:spPr>
        <p:txBody>
          <a:bodyPr>
            <a:spAutoFit/>
          </a:bodyPr>
          <a:lstStyle/>
          <a:p>
            <a:endParaRPr lang="en-US"/>
          </a:p>
        </p:txBody>
      </p:sp>
      <p:sp>
        <p:nvSpPr>
          <p:cNvPr id="4107" name="Rectangle 11"/>
          <p:cNvSpPr>
            <a:spLocks noChangeArrowheads="1"/>
          </p:cNvSpPr>
          <p:nvPr/>
        </p:nvSpPr>
        <p:spPr bwMode="auto">
          <a:xfrm>
            <a:off x="0" y="0"/>
            <a:ext cx="9144000" cy="479425"/>
          </a:xfrm>
          <a:prstGeom prst="rect">
            <a:avLst/>
          </a:prstGeom>
          <a:solidFill>
            <a:srgbClr val="2175D9"/>
          </a:solidFill>
          <a:ln w="9525">
            <a:noFill/>
            <a:miter lim="800000"/>
            <a:headEnd/>
            <a:tailEnd/>
          </a:ln>
          <a:effectLst/>
        </p:spPr>
        <p:txBody>
          <a:bodyPr wrap="none" anchor="ctr"/>
          <a:lstStyle/>
          <a:p>
            <a:endParaRPr lang="en-US" dirty="0"/>
          </a:p>
        </p:txBody>
      </p:sp>
      <p:pic>
        <p:nvPicPr>
          <p:cNvPr id="4108" name="Picture 12" descr="45 Pixels_reverse_trans"/>
          <p:cNvPicPr>
            <a:picLocks noChangeAspect="1" noChangeArrowheads="1"/>
          </p:cNvPicPr>
          <p:nvPr/>
        </p:nvPicPr>
        <p:blipFill>
          <a:blip r:embed="rId14" cstate="print"/>
          <a:srcRect/>
          <a:stretch>
            <a:fillRect/>
          </a:stretch>
        </p:blipFill>
        <p:spPr bwMode="auto">
          <a:xfrm>
            <a:off x="7526338" y="0"/>
            <a:ext cx="1617662" cy="3714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Lst>
  </p:timing>
  <p:txStyles>
    <p:titleStyle>
      <a:lvl1pPr algn="l" rtl="0" fontAlgn="base">
        <a:spcBef>
          <a:spcPts val="1200"/>
        </a:spcBef>
        <a:spcAft>
          <a:spcPts val="300"/>
        </a:spcAft>
        <a:defRPr sz="3600" b="1">
          <a:solidFill>
            <a:schemeClr val="accent2"/>
          </a:solidFill>
          <a:latin typeface="+mj-lt"/>
          <a:ea typeface="+mj-ea"/>
          <a:cs typeface="+mj-cs"/>
        </a:defRPr>
      </a:lvl1pPr>
      <a:lvl2pPr algn="l" rtl="0" fontAlgn="base">
        <a:spcBef>
          <a:spcPts val="1200"/>
        </a:spcBef>
        <a:spcAft>
          <a:spcPts val="300"/>
        </a:spcAft>
        <a:defRPr sz="3600" b="1">
          <a:solidFill>
            <a:schemeClr val="accent2"/>
          </a:solidFill>
          <a:latin typeface="Arial" charset="0"/>
        </a:defRPr>
      </a:lvl2pPr>
      <a:lvl3pPr algn="l" rtl="0" fontAlgn="base">
        <a:spcBef>
          <a:spcPts val="1200"/>
        </a:spcBef>
        <a:spcAft>
          <a:spcPts val="300"/>
        </a:spcAft>
        <a:defRPr sz="3600" b="1">
          <a:solidFill>
            <a:schemeClr val="accent2"/>
          </a:solidFill>
          <a:latin typeface="Arial" charset="0"/>
        </a:defRPr>
      </a:lvl3pPr>
      <a:lvl4pPr algn="l" rtl="0" fontAlgn="base">
        <a:spcBef>
          <a:spcPts val="1200"/>
        </a:spcBef>
        <a:spcAft>
          <a:spcPts val="300"/>
        </a:spcAft>
        <a:defRPr sz="3600" b="1">
          <a:solidFill>
            <a:schemeClr val="accent2"/>
          </a:solidFill>
          <a:latin typeface="Arial" charset="0"/>
        </a:defRPr>
      </a:lvl4pPr>
      <a:lvl5pPr algn="l" rtl="0" fontAlgn="base">
        <a:spcBef>
          <a:spcPts val="1200"/>
        </a:spcBef>
        <a:spcAft>
          <a:spcPts val="300"/>
        </a:spcAft>
        <a:defRPr sz="3600" b="1">
          <a:solidFill>
            <a:schemeClr val="accent2"/>
          </a:solidFill>
          <a:latin typeface="Arial" charset="0"/>
        </a:defRPr>
      </a:lvl5pPr>
      <a:lvl6pPr marL="457200" algn="l" rtl="0" fontAlgn="base">
        <a:spcBef>
          <a:spcPts val="1200"/>
        </a:spcBef>
        <a:spcAft>
          <a:spcPts val="300"/>
        </a:spcAft>
        <a:defRPr sz="3600" b="1">
          <a:solidFill>
            <a:schemeClr val="accent2"/>
          </a:solidFill>
          <a:latin typeface="Arial" charset="0"/>
        </a:defRPr>
      </a:lvl6pPr>
      <a:lvl7pPr marL="914400" algn="l" rtl="0" fontAlgn="base">
        <a:spcBef>
          <a:spcPts val="1200"/>
        </a:spcBef>
        <a:spcAft>
          <a:spcPts val="300"/>
        </a:spcAft>
        <a:defRPr sz="3600" b="1">
          <a:solidFill>
            <a:schemeClr val="accent2"/>
          </a:solidFill>
          <a:latin typeface="Arial" charset="0"/>
        </a:defRPr>
      </a:lvl7pPr>
      <a:lvl8pPr marL="1371600" algn="l" rtl="0" fontAlgn="base">
        <a:spcBef>
          <a:spcPts val="1200"/>
        </a:spcBef>
        <a:spcAft>
          <a:spcPts val="300"/>
        </a:spcAft>
        <a:defRPr sz="3600" b="1">
          <a:solidFill>
            <a:schemeClr val="accent2"/>
          </a:solidFill>
          <a:latin typeface="Arial" charset="0"/>
        </a:defRPr>
      </a:lvl8pPr>
      <a:lvl9pPr marL="1828800" algn="l" rtl="0" fontAlgn="base">
        <a:spcBef>
          <a:spcPts val="1200"/>
        </a:spcBef>
        <a:spcAft>
          <a:spcPts val="300"/>
        </a:spcAft>
        <a:defRPr sz="3600" b="1">
          <a:solidFill>
            <a:schemeClr val="accent2"/>
          </a:solidFill>
          <a:latin typeface="Arial" charset="0"/>
        </a:defRPr>
      </a:lvl9pPr>
    </p:titleStyle>
    <p:bodyStyle>
      <a:lvl1pPr marL="342900" indent="-342900" algn="l" rtl="0" fontAlgn="base">
        <a:spcBef>
          <a:spcPct val="20000"/>
        </a:spcBef>
        <a:spcAft>
          <a:spcPct val="0"/>
        </a:spcAft>
        <a:buClr>
          <a:srgbClr val="007CC3"/>
        </a:buClr>
        <a:buFont typeface="Wingdings" pitchFamily="2" charset="2"/>
        <a:defRPr sz="2800">
          <a:solidFill>
            <a:srgbClr val="FF3300"/>
          </a:solidFill>
          <a:latin typeface="+mn-lt"/>
          <a:ea typeface="+mn-ea"/>
          <a:cs typeface="+mn-cs"/>
        </a:defRPr>
      </a:lvl1pPr>
      <a:lvl2pPr marL="742950" indent="-285750" algn="l" rtl="0" fontAlgn="base">
        <a:spcBef>
          <a:spcPct val="20000"/>
        </a:spcBef>
        <a:spcAft>
          <a:spcPct val="0"/>
        </a:spcAft>
        <a:buClr>
          <a:srgbClr val="007CC3"/>
        </a:buClr>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CC3"/>
        </a:buClr>
        <a:buFont typeface="Arial" charset="0"/>
        <a:buChar char="–"/>
        <a:defRPr sz="2000">
          <a:solidFill>
            <a:schemeClr val="tx1"/>
          </a:solidFill>
          <a:latin typeface="+mn-lt"/>
        </a:defRPr>
      </a:lvl3pPr>
      <a:lvl4pPr marL="1600200" indent="-228600" algn="l" rtl="0" fontAlgn="base">
        <a:spcBef>
          <a:spcPct val="20000"/>
        </a:spcBef>
        <a:spcAft>
          <a:spcPct val="0"/>
        </a:spcAft>
        <a:buClr>
          <a:srgbClr val="007CC3"/>
        </a:buClr>
        <a:buFont typeface="Arial" charset="0"/>
        <a:buChar char="–"/>
        <a:defRPr>
          <a:solidFill>
            <a:schemeClr val="tx1"/>
          </a:solidFill>
          <a:latin typeface="+mn-lt"/>
        </a:defRPr>
      </a:lvl4pPr>
      <a:lvl5pPr marL="2057400" indent="-228600" algn="l" rtl="0" fontAlgn="base">
        <a:spcBef>
          <a:spcPct val="20000"/>
        </a:spcBef>
        <a:spcAft>
          <a:spcPct val="0"/>
        </a:spcAft>
        <a:buClr>
          <a:srgbClr val="007CC3"/>
        </a:buClr>
        <a:buFont typeface="Arial" charset="0"/>
        <a:buChar char="–"/>
        <a:defRPr>
          <a:solidFill>
            <a:schemeClr val="tx1"/>
          </a:solidFill>
          <a:latin typeface="+mn-lt"/>
        </a:defRPr>
      </a:lvl5pPr>
      <a:lvl6pPr marL="2514600" indent="-228600" algn="l" rtl="0" fontAlgn="base">
        <a:spcBef>
          <a:spcPct val="20000"/>
        </a:spcBef>
        <a:spcAft>
          <a:spcPct val="0"/>
        </a:spcAft>
        <a:buClr>
          <a:srgbClr val="007CC3"/>
        </a:buClr>
        <a:buFont typeface="Arial" charset="0"/>
        <a:buChar char="–"/>
        <a:defRPr>
          <a:solidFill>
            <a:schemeClr val="tx1"/>
          </a:solidFill>
          <a:latin typeface="+mn-lt"/>
        </a:defRPr>
      </a:lvl6pPr>
      <a:lvl7pPr marL="2971800" indent="-228600" algn="l" rtl="0" fontAlgn="base">
        <a:spcBef>
          <a:spcPct val="20000"/>
        </a:spcBef>
        <a:spcAft>
          <a:spcPct val="0"/>
        </a:spcAft>
        <a:buClr>
          <a:srgbClr val="007CC3"/>
        </a:buClr>
        <a:buFont typeface="Arial" charset="0"/>
        <a:buChar char="–"/>
        <a:defRPr>
          <a:solidFill>
            <a:schemeClr val="tx1"/>
          </a:solidFill>
          <a:latin typeface="+mn-lt"/>
        </a:defRPr>
      </a:lvl7pPr>
      <a:lvl8pPr marL="3429000" indent="-228600" algn="l" rtl="0" fontAlgn="base">
        <a:spcBef>
          <a:spcPct val="20000"/>
        </a:spcBef>
        <a:spcAft>
          <a:spcPct val="0"/>
        </a:spcAft>
        <a:buClr>
          <a:srgbClr val="007CC3"/>
        </a:buClr>
        <a:buFont typeface="Arial" charset="0"/>
        <a:buChar char="–"/>
        <a:defRPr>
          <a:solidFill>
            <a:schemeClr val="tx1"/>
          </a:solidFill>
          <a:latin typeface="+mn-lt"/>
        </a:defRPr>
      </a:lvl8pPr>
      <a:lvl9pPr marL="3886200" indent="-228600" algn="l" rtl="0" fontAlgn="base">
        <a:spcBef>
          <a:spcPct val="20000"/>
        </a:spcBef>
        <a:spcAft>
          <a:spcPct val="0"/>
        </a:spcAft>
        <a:buClr>
          <a:srgbClr val="007CC3"/>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8C679-423F-4623-9592-D6FBA4A650DA}" type="datetimeFigureOut">
              <a:rPr lang="en-US" smtClean="0"/>
              <a:t>9/20/2016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ABD7C-5D65-46B4-B431-DE6E2352855B}" type="slidenum">
              <a:rPr lang="en-US" smtClean="0"/>
              <a:t>‹#›</a:t>
            </a:fld>
            <a:endParaRPr lang="en-US"/>
          </a:p>
        </p:txBody>
      </p:sp>
    </p:spTree>
    <p:extLst>
      <p:ext uri="{BB962C8B-B14F-4D97-AF65-F5344CB8AC3E}">
        <p14:creationId xmlns:p14="http://schemas.microsoft.com/office/powerpoint/2010/main" val="23497060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Getting Started with Routes</a:t>
            </a:r>
          </a:p>
        </p:txBody>
      </p:sp>
      <p:sp>
        <p:nvSpPr>
          <p:cNvPr id="2051" name="Rectangle 3"/>
          <p:cNvSpPr>
            <a:spLocks noGrp="1" noChangeArrowheads="1"/>
          </p:cNvSpPr>
          <p:nvPr>
            <p:ph type="subTitle" idx="1"/>
          </p:nvPr>
        </p:nvSpPr>
        <p:spPr/>
        <p:txBody>
          <a:bodyPr/>
          <a:lstStyle/>
          <a:p>
            <a:r>
              <a:rPr lang="en-US" dirty="0"/>
              <a:t>Spitfire Project Management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Route Status Options</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b="1" dirty="0">
                <a:solidFill>
                  <a:schemeClr val="tx1"/>
                </a:solidFill>
              </a:rPr>
              <a:t>Held</a:t>
            </a:r>
            <a:r>
              <a:rPr lang="en-US" sz="2400" dirty="0">
                <a:solidFill>
                  <a:schemeClr val="tx1"/>
                </a:solidFill>
              </a:rPr>
              <a:t> keeps the document in your Inbox, letting others know you are doing so.</a:t>
            </a:r>
          </a:p>
          <a:p>
            <a:pPr>
              <a:buFont typeface="Arial" panose="020B0604020202020204" pitchFamily="34" charset="0"/>
              <a:buChar char="•"/>
            </a:pPr>
            <a:r>
              <a:rPr lang="en-US" sz="2400" b="1" dirty="0">
                <a:solidFill>
                  <a:schemeClr val="tx1"/>
                </a:solidFill>
              </a:rPr>
              <a:t>Restarted </a:t>
            </a:r>
            <a:r>
              <a:rPr lang="en-US" sz="2400" dirty="0">
                <a:solidFill>
                  <a:schemeClr val="tx1"/>
                </a:solidFill>
              </a:rPr>
              <a:t>removes the document from your Inbox and routes it back to </a:t>
            </a:r>
            <a:r>
              <a:rPr lang="en-US" sz="2400" dirty="0" err="1">
                <a:solidFill>
                  <a:schemeClr val="tx1"/>
                </a:solidFill>
              </a:rPr>
              <a:t>Seq</a:t>
            </a:r>
            <a:r>
              <a:rPr lang="en-US" sz="2400" dirty="0">
                <a:solidFill>
                  <a:schemeClr val="tx1"/>
                </a:solidFill>
              </a:rPr>
              <a:t> 1.</a:t>
            </a:r>
          </a:p>
          <a:p>
            <a:pPr>
              <a:buFont typeface="Arial" panose="020B0604020202020204" pitchFamily="34" charset="0"/>
              <a:buChar char="•"/>
            </a:pPr>
            <a:r>
              <a:rPr lang="en-US" sz="2400" b="1" dirty="0">
                <a:solidFill>
                  <a:schemeClr val="tx1"/>
                </a:solidFill>
              </a:rPr>
              <a:t>Sent Back </a:t>
            </a:r>
            <a:r>
              <a:rPr lang="en-US" sz="2400" dirty="0">
                <a:solidFill>
                  <a:schemeClr val="tx1"/>
                </a:solidFill>
              </a:rPr>
              <a:t>removes the document from your Inbox and routes it to the previous routee (e.g., </a:t>
            </a:r>
            <a:r>
              <a:rPr lang="en-US" sz="2400" dirty="0" err="1">
                <a:solidFill>
                  <a:schemeClr val="tx1"/>
                </a:solidFill>
              </a:rPr>
              <a:t>Seq</a:t>
            </a:r>
            <a:r>
              <a:rPr lang="en-US" sz="2400" dirty="0">
                <a:solidFill>
                  <a:schemeClr val="tx1"/>
                </a:solidFill>
              </a:rPr>
              <a:t> 2).</a:t>
            </a:r>
          </a:p>
          <a:p>
            <a:pPr>
              <a:buFont typeface="Arial" panose="020B0604020202020204" pitchFamily="34" charset="0"/>
              <a:buChar char="•"/>
            </a:pPr>
            <a:r>
              <a:rPr lang="en-US" sz="2400" dirty="0">
                <a:solidFill>
                  <a:schemeClr val="tx1"/>
                </a:solidFill>
              </a:rPr>
              <a:t>The “thumbs up” icon will keep your selection.</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p>
        </p:txBody>
      </p:sp>
      <p:pic>
        <p:nvPicPr>
          <p:cNvPr id="7" name="Picture 6" descr="C:\Users\Soni\AppData\Local\Temp\SNAGHTML18415a5c.PNG"/>
          <p:cNvPicPr/>
          <p:nvPr/>
        </p:nvPicPr>
        <p:blipFill>
          <a:blip r:embed="rId2">
            <a:extLst>
              <a:ext uri="{28A0092B-C50C-407E-A947-70E740481C1C}">
                <a14:useLocalDpi xmlns:a14="http://schemas.microsoft.com/office/drawing/2010/main" val="0"/>
              </a:ext>
            </a:extLst>
          </a:blip>
          <a:srcRect/>
          <a:stretch>
            <a:fillRect/>
          </a:stretch>
        </p:blipFill>
        <p:spPr bwMode="auto">
          <a:xfrm>
            <a:off x="2429510" y="4466304"/>
            <a:ext cx="4221480" cy="2057400"/>
          </a:xfrm>
          <a:prstGeom prst="rect">
            <a:avLst/>
          </a:prstGeom>
          <a:noFill/>
          <a:ln>
            <a:noFill/>
          </a:ln>
        </p:spPr>
      </p:pic>
    </p:spTree>
    <p:extLst>
      <p:ext uri="{BB962C8B-B14F-4D97-AF65-F5344CB8AC3E}">
        <p14:creationId xmlns:p14="http://schemas.microsoft.com/office/powerpoint/2010/main" val="116831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Respond(</a:t>
            </a:r>
            <a:r>
              <a:rPr lang="en-US" dirty="0" err="1"/>
              <a:t>Rsp</a:t>
            </a:r>
            <a:r>
              <a:rPr lang="en-US" dirty="0"/>
              <a:t>) Field</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When the document is in your Inbox, you can edit your Route row, select a </a:t>
            </a:r>
            <a:r>
              <a:rPr lang="en-US" sz="2400" dirty="0" err="1">
                <a:solidFill>
                  <a:schemeClr val="tx1"/>
                </a:solidFill>
              </a:rPr>
              <a:t>Rsp</a:t>
            </a:r>
            <a:r>
              <a:rPr lang="en-US" sz="2400" dirty="0">
                <a:solidFill>
                  <a:schemeClr val="tx1"/>
                </a:solidFill>
              </a:rPr>
              <a:t> from the drop-down and add a note.</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240" y="3136490"/>
            <a:ext cx="584001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2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Instruction(Ins) Field</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When the document is in your Inbox and you have the right permission, you can add a note in an upcoming Ins field.</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6" y="2917723"/>
            <a:ext cx="5937250" cy="301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04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Sequences…</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…can be parallel, sequential or a mix of the two.</a:t>
            </a:r>
          </a:p>
          <a:p>
            <a:pPr>
              <a:buFont typeface="Arial" panose="020B0604020202020204" pitchFamily="34" charset="0"/>
              <a:buChar char="•"/>
            </a:pPr>
            <a:endParaRPr lang="en-US"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78741"/>
            <a:ext cx="2895600" cy="326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78740"/>
            <a:ext cx="3464810" cy="300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15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 Route Sequence</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You can drag and drop a routee row into a different sequence.</a:t>
            </a:r>
          </a:p>
          <a:p>
            <a:pPr>
              <a:buFont typeface="Arial" panose="020B0604020202020204" pitchFamily="34" charset="0"/>
              <a:buChar char="•"/>
            </a:pPr>
            <a:r>
              <a:rPr lang="en-US" sz="2400" dirty="0">
                <a:solidFill>
                  <a:schemeClr val="tx1"/>
                </a:solidFill>
              </a:rPr>
              <a:t>You will not be able to do anything else with the document until you save to keep the new sequencing.</a:t>
            </a:r>
          </a:p>
          <a:p>
            <a:pPr>
              <a:buFont typeface="Arial" panose="020B0604020202020204" pitchFamily="34" charset="0"/>
              <a:buChar char="•"/>
            </a:pPr>
            <a:endParaRPr lang="en-US" sz="2400" dirty="0"/>
          </a:p>
        </p:txBody>
      </p:sp>
      <p:pic>
        <p:nvPicPr>
          <p:cNvPr id="7" name="Picture 2" descr="C:\Users\Soni\AppData\Local\Temp\SNAGHTML32f69f4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938"/>
          <a:stretch/>
        </p:blipFill>
        <p:spPr bwMode="auto">
          <a:xfrm>
            <a:off x="1082419" y="3451123"/>
            <a:ext cx="2583733" cy="2058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Soni\AppData\Local\Temp\SNAGHTML529d0133.PNG"/>
          <p:cNvPicPr/>
          <p:nvPr/>
        </p:nvPicPr>
        <p:blipFill>
          <a:blip r:embed="rId3">
            <a:extLst>
              <a:ext uri="{28A0092B-C50C-407E-A947-70E740481C1C}">
                <a14:useLocalDpi xmlns:a14="http://schemas.microsoft.com/office/drawing/2010/main" val="0"/>
              </a:ext>
            </a:extLst>
          </a:blip>
          <a:srcRect/>
          <a:stretch>
            <a:fillRect/>
          </a:stretch>
        </p:blipFill>
        <p:spPr bwMode="auto">
          <a:xfrm>
            <a:off x="4151671" y="3148781"/>
            <a:ext cx="4587240" cy="3280410"/>
          </a:xfrm>
          <a:prstGeom prst="rect">
            <a:avLst/>
          </a:prstGeom>
          <a:noFill/>
          <a:ln>
            <a:noFill/>
          </a:ln>
        </p:spPr>
      </p:pic>
    </p:spTree>
    <p:extLst>
      <p:ext uri="{BB962C8B-B14F-4D97-AF65-F5344CB8AC3E}">
        <p14:creationId xmlns:p14="http://schemas.microsoft.com/office/powerpoint/2010/main" val="160786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Pending vs. Pending Any</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Parallel routees that are “Pending” will all receive the document in their Inboxes at the same time. All of them need to send the document forward in order to route the document to the next Seq.</a:t>
            </a:r>
          </a:p>
          <a:p>
            <a:pPr>
              <a:buFont typeface="Arial" panose="020B0604020202020204" pitchFamily="34" charset="0"/>
              <a:buChar char="•"/>
            </a:pPr>
            <a:endParaRPr lang="en-US" sz="2400" dirty="0"/>
          </a:p>
        </p:txBody>
      </p:sp>
      <p:pic>
        <p:nvPicPr>
          <p:cNvPr id="7" name="Picture 2" descr="C:\Users\Soni\AppData\Local\Temp\SNAGHTML331b3e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1437"/>
          <a:stretch/>
        </p:blipFill>
        <p:spPr bwMode="auto">
          <a:xfrm>
            <a:off x="2054225" y="3330465"/>
            <a:ext cx="4749698" cy="196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7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Pending vs. Pending Any</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Parallel routees that are “Pending Any” will all receive the document in their Inboxes at the same time. However, only one of them needs to send the document forward in order to route the document to the next sequence.</a:t>
            </a:r>
          </a:p>
          <a:p>
            <a:pPr>
              <a:buFont typeface="Arial" panose="020B0604020202020204" pitchFamily="34" charset="0"/>
              <a:buChar char="•"/>
            </a:pPr>
            <a:endParaRPr lang="en-US" sz="2400" dirty="0"/>
          </a:p>
        </p:txBody>
      </p:sp>
      <p:pic>
        <p:nvPicPr>
          <p:cNvPr id="5" name="Picture 6" descr="C:\Users\Soni\AppData\Local\Temp\SNAGHTML331e5205.PNG"/>
          <p:cNvPicPr>
            <a:picLocks noChangeAspect="1" noChangeArrowheads="1"/>
          </p:cNvPicPr>
          <p:nvPr/>
        </p:nvPicPr>
        <p:blipFill rotWithShape="1">
          <a:blip r:embed="rId2">
            <a:extLst>
              <a:ext uri="{28A0092B-C50C-407E-A947-70E740481C1C}">
                <a14:useLocalDpi xmlns:a14="http://schemas.microsoft.com/office/drawing/2010/main" val="0"/>
              </a:ext>
            </a:extLst>
          </a:blip>
          <a:srcRect r="39372"/>
          <a:stretch/>
        </p:blipFill>
        <p:spPr bwMode="auto">
          <a:xfrm>
            <a:off x="2320413" y="3747043"/>
            <a:ext cx="4612941" cy="220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4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Routee</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You can add people to the end of your route manually.</a:t>
            </a:r>
          </a:p>
          <a:p>
            <a:pPr>
              <a:buFont typeface="Arial" panose="020B0604020202020204" pitchFamily="34" charset="0"/>
              <a:buChar char="•"/>
            </a:pPr>
            <a:r>
              <a:rPr lang="en-US" sz="2400" dirty="0">
                <a:solidFill>
                  <a:schemeClr val="tx1"/>
                </a:solidFill>
              </a:rPr>
              <a:t>Type the beginning of the name and/or select it from the drop-down list.</a:t>
            </a:r>
          </a:p>
          <a:p>
            <a:pPr>
              <a:buFont typeface="Arial" panose="020B0604020202020204" pitchFamily="34" charset="0"/>
              <a:buChar char="•"/>
            </a:pPr>
            <a:r>
              <a:rPr lang="en-US" sz="2400" dirty="0">
                <a:solidFill>
                  <a:schemeClr val="tx1"/>
                </a:solidFill>
              </a:rPr>
              <a:t>Click the checkmark</a:t>
            </a:r>
          </a:p>
          <a:p>
            <a:pPr>
              <a:buFont typeface="Arial" panose="020B0604020202020204" pitchFamily="34" charset="0"/>
              <a:buChar char="•"/>
            </a:pPr>
            <a:endParaRPr lang="en-US" sz="2400" dirty="0"/>
          </a:p>
        </p:txBody>
      </p:sp>
      <p:pic>
        <p:nvPicPr>
          <p:cNvPr id="5" name="Picture 4"/>
          <p:cNvPicPr>
            <a:picLocks noChangeAspect="1"/>
          </p:cNvPicPr>
          <p:nvPr/>
        </p:nvPicPr>
        <p:blipFill>
          <a:blip r:embed="rId2"/>
          <a:stretch>
            <a:fillRect/>
          </a:stretch>
        </p:blipFill>
        <p:spPr>
          <a:xfrm>
            <a:off x="5073445" y="2420987"/>
            <a:ext cx="3303793" cy="1750307"/>
          </a:xfrm>
          <a:prstGeom prst="rect">
            <a:avLst/>
          </a:prstGeom>
        </p:spPr>
      </p:pic>
      <p:pic>
        <p:nvPicPr>
          <p:cNvPr id="6" name="Picture 5"/>
          <p:cNvPicPr>
            <a:picLocks noChangeAspect="1"/>
          </p:cNvPicPr>
          <p:nvPr/>
        </p:nvPicPr>
        <p:blipFill>
          <a:blip r:embed="rId3"/>
          <a:stretch>
            <a:fillRect/>
          </a:stretch>
        </p:blipFill>
        <p:spPr>
          <a:xfrm>
            <a:off x="1032386" y="4195626"/>
            <a:ext cx="5422981" cy="2243740"/>
          </a:xfrm>
          <a:prstGeom prst="rect">
            <a:avLst/>
          </a:prstGeom>
        </p:spPr>
      </p:pic>
    </p:spTree>
    <p:extLst>
      <p:ext uri="{BB962C8B-B14F-4D97-AF65-F5344CB8AC3E}">
        <p14:creationId xmlns:p14="http://schemas.microsoft.com/office/powerpoint/2010/main" val="227062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Route Option</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Another way to add names to the Route Detail tab is the Build Route option.</a:t>
            </a:r>
          </a:p>
          <a:p>
            <a:pPr>
              <a:buFont typeface="Arial" panose="020B0604020202020204" pitchFamily="34" charset="0"/>
              <a:buChar char="•"/>
            </a:pPr>
            <a:r>
              <a:rPr lang="en-US" sz="2400" dirty="0">
                <a:solidFill>
                  <a:schemeClr val="tx1"/>
                </a:solidFill>
              </a:rPr>
              <a:t>Click the icon to open the Build Route dialog box, which offers shortcuts to building your route.</a:t>
            </a:r>
          </a:p>
          <a:p>
            <a:pPr>
              <a:buFont typeface="Arial" panose="020B0604020202020204" pitchFamily="34" charset="0"/>
              <a:buChar char="•"/>
            </a:pPr>
            <a:endParaRPr lang="en-US" sz="2400" dirty="0"/>
          </a:p>
        </p:txBody>
      </p:sp>
      <p:pic>
        <p:nvPicPr>
          <p:cNvPr id="4" name="Picture 3"/>
          <p:cNvPicPr>
            <a:picLocks noChangeAspect="1"/>
          </p:cNvPicPr>
          <p:nvPr/>
        </p:nvPicPr>
        <p:blipFill>
          <a:blip r:embed="rId2"/>
          <a:stretch>
            <a:fillRect/>
          </a:stretch>
        </p:blipFill>
        <p:spPr>
          <a:xfrm>
            <a:off x="1042220" y="3190028"/>
            <a:ext cx="6980326" cy="3287370"/>
          </a:xfrm>
          <a:prstGeom prst="rect">
            <a:avLst/>
          </a:prstGeom>
        </p:spPr>
      </p:pic>
    </p:spTree>
    <p:extLst>
      <p:ext uri="{BB962C8B-B14F-4D97-AF65-F5344CB8AC3E}">
        <p14:creationId xmlns:p14="http://schemas.microsoft.com/office/powerpoint/2010/main" val="103108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Predefined Route</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If set up, predefined routing may create the routing list on your document when you save. Usually you don’t have to change this routing.</a:t>
            </a:r>
          </a:p>
          <a:p>
            <a:pPr>
              <a:buFont typeface="Arial" panose="020B0604020202020204" pitchFamily="34" charset="0"/>
              <a:buChar char="•"/>
            </a:pP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2444173"/>
            <a:ext cx="4178709" cy="390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88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596900" y="1420813"/>
            <a:ext cx="7886700" cy="5029148"/>
          </a:xfrm>
        </p:spPr>
        <p:txBody>
          <a:bodyPr/>
          <a:lstStyle/>
          <a:p>
            <a:pPr>
              <a:buFont typeface="Arial" panose="020B0604020202020204" pitchFamily="34" charset="0"/>
              <a:buChar char="•"/>
            </a:pPr>
            <a:r>
              <a:rPr lang="en-US" sz="2400" dirty="0"/>
              <a:t>How to respond when a document is at your </a:t>
            </a:r>
            <a:r>
              <a:rPr lang="en-US" sz="2400" dirty="0" err="1"/>
              <a:t>Seq</a:t>
            </a:r>
            <a:r>
              <a:rPr lang="en-US" sz="2400" dirty="0"/>
              <a:t> #.</a:t>
            </a:r>
          </a:p>
          <a:p>
            <a:pPr lvl="1">
              <a:buFont typeface="Arial" panose="020B0604020202020204" pitchFamily="34" charset="0"/>
              <a:buChar char="•"/>
            </a:pPr>
            <a:r>
              <a:rPr lang="en-US" sz="2000" dirty="0"/>
              <a:t>Thumbs up icon</a:t>
            </a:r>
          </a:p>
          <a:p>
            <a:pPr lvl="1">
              <a:buFont typeface="Arial" panose="020B0604020202020204" pitchFamily="34" charset="0"/>
              <a:buChar char="•"/>
            </a:pPr>
            <a:r>
              <a:rPr lang="en-US" sz="2000" dirty="0"/>
              <a:t>Inbox Action bar</a:t>
            </a:r>
          </a:p>
          <a:p>
            <a:pPr lvl="1">
              <a:buFont typeface="Arial" panose="020B0604020202020204" pitchFamily="34" charset="0"/>
              <a:buChar char="•"/>
            </a:pPr>
            <a:r>
              <a:rPr lang="en-US" sz="2000" dirty="0" err="1"/>
              <a:t>CC’d</a:t>
            </a:r>
            <a:r>
              <a:rPr lang="en-US" sz="2000" dirty="0"/>
              <a:t> document</a:t>
            </a:r>
          </a:p>
          <a:p>
            <a:pPr lvl="1">
              <a:buFont typeface="Arial" panose="020B0604020202020204" pitchFamily="34" charset="0"/>
              <a:buChar char="•"/>
            </a:pPr>
            <a:r>
              <a:rPr lang="en-US" sz="2000" dirty="0"/>
              <a:t>Possible route options</a:t>
            </a:r>
          </a:p>
          <a:p>
            <a:pPr lvl="1">
              <a:buFont typeface="Arial" panose="020B0604020202020204" pitchFamily="34" charset="0"/>
              <a:buChar char="•"/>
            </a:pPr>
            <a:r>
              <a:rPr lang="en-US" sz="2000" dirty="0"/>
              <a:t>The </a:t>
            </a:r>
            <a:r>
              <a:rPr lang="en-US" sz="2000" dirty="0" err="1"/>
              <a:t>Rsp</a:t>
            </a:r>
            <a:r>
              <a:rPr lang="en-US" sz="2000" dirty="0"/>
              <a:t> and Ins fields</a:t>
            </a:r>
          </a:p>
          <a:p>
            <a:pPr>
              <a:buFont typeface="Arial" panose="020B0604020202020204" pitchFamily="34" charset="0"/>
              <a:buChar char="•"/>
            </a:pPr>
            <a:r>
              <a:rPr lang="en-US" sz="2400" dirty="0"/>
              <a:t>Understanding Routes</a:t>
            </a:r>
          </a:p>
          <a:p>
            <a:pPr lvl="1">
              <a:buFont typeface="Arial" panose="020B0604020202020204" pitchFamily="34" charset="0"/>
              <a:buChar char="•"/>
            </a:pPr>
            <a:r>
              <a:rPr lang="en-US" sz="2000" dirty="0"/>
              <a:t>Parallel vs. Sequential Sequences</a:t>
            </a:r>
          </a:p>
          <a:p>
            <a:pPr lvl="1">
              <a:buFont typeface="Arial" panose="020B0604020202020204" pitchFamily="34" charset="0"/>
              <a:buChar char="•"/>
            </a:pPr>
            <a:r>
              <a:rPr lang="en-US" sz="2000" dirty="0"/>
              <a:t>Pending vs. Pending Any</a:t>
            </a:r>
          </a:p>
          <a:p>
            <a:pPr>
              <a:buFont typeface="Arial" panose="020B0604020202020204" pitchFamily="34" charset="0"/>
              <a:buChar char="•"/>
            </a:pPr>
            <a:r>
              <a:rPr lang="en-US" sz="2400" dirty="0"/>
              <a:t>How Routes are Created </a:t>
            </a:r>
          </a:p>
          <a:p>
            <a:pPr lvl="1">
              <a:buFont typeface="Arial" panose="020B0604020202020204" pitchFamily="34" charset="0"/>
              <a:buChar char="•"/>
            </a:pPr>
            <a:r>
              <a:rPr lang="en-US" sz="2000" dirty="0"/>
              <a:t>Manually</a:t>
            </a:r>
          </a:p>
          <a:p>
            <a:pPr lvl="1">
              <a:buFont typeface="Arial" panose="020B0604020202020204" pitchFamily="34" charset="0"/>
              <a:buChar char="•"/>
            </a:pPr>
            <a:r>
              <a:rPr lang="en-US" sz="2000" dirty="0"/>
              <a:t>Through Build Route option</a:t>
            </a:r>
          </a:p>
          <a:p>
            <a:pPr lvl="1">
              <a:buFont typeface="Arial" panose="020B0604020202020204" pitchFamily="34" charset="0"/>
              <a:buChar char="•"/>
            </a:pPr>
            <a:r>
              <a:rPr lang="en-US" sz="2000" dirty="0"/>
              <a:t>Through Predefined Routes</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Detail Tab</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t>On your Spitfire document.</a:t>
            </a:r>
          </a:p>
          <a:p>
            <a:pPr>
              <a:buFont typeface="Arial" panose="020B0604020202020204" pitchFamily="34" charset="0"/>
              <a:buChar char="•"/>
            </a:pPr>
            <a:endParaRPr lang="en-US" sz="2400" dirty="0"/>
          </a:p>
          <a:p>
            <a:pPr>
              <a:buFont typeface="Arial" panose="020B0604020202020204" pitchFamily="34" charset="0"/>
              <a:buChar char="•"/>
            </a:pPr>
            <a:r>
              <a:rPr lang="en-US" sz="2400" dirty="0">
                <a:solidFill>
                  <a:schemeClr val="tx1"/>
                </a:solidFill>
              </a:rPr>
              <a:t>When you create a document, you are </a:t>
            </a:r>
            <a:r>
              <a:rPr lang="en-US" sz="2400" dirty="0" err="1">
                <a:solidFill>
                  <a:schemeClr val="tx1"/>
                </a:solidFill>
              </a:rPr>
              <a:t>Seq</a:t>
            </a:r>
            <a:r>
              <a:rPr lang="en-US" sz="2400" dirty="0">
                <a:solidFill>
                  <a:schemeClr val="tx1"/>
                </a:solidFill>
              </a:rPr>
              <a:t> #1.</a:t>
            </a:r>
          </a:p>
          <a:p>
            <a:pPr>
              <a:buFont typeface="Arial" panose="020B0604020202020204" pitchFamily="34" charset="0"/>
              <a:buChar char="•"/>
            </a:pPr>
            <a:r>
              <a:rPr lang="en-US" sz="2400" dirty="0">
                <a:solidFill>
                  <a:schemeClr val="tx1"/>
                </a:solidFill>
              </a:rPr>
              <a:t>You can route the document, if desired, but not all documents need to be routed.</a:t>
            </a:r>
          </a:p>
          <a:p>
            <a:pPr>
              <a:buFont typeface="Arial" panose="020B0604020202020204" pitchFamily="34" charset="0"/>
              <a:buChar char="•"/>
            </a:pP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648200"/>
            <a:ext cx="6475413"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7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Sequences</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Documents go from </a:t>
            </a:r>
            <a:r>
              <a:rPr lang="en-US" sz="2400" dirty="0" err="1">
                <a:solidFill>
                  <a:schemeClr val="tx1"/>
                </a:solidFill>
              </a:rPr>
              <a:t>Seq</a:t>
            </a:r>
            <a:r>
              <a:rPr lang="en-US" sz="2400" dirty="0">
                <a:solidFill>
                  <a:schemeClr val="tx1"/>
                </a:solidFill>
              </a:rPr>
              <a:t> # to </a:t>
            </a:r>
            <a:r>
              <a:rPr lang="en-US" sz="2400" dirty="0" err="1">
                <a:solidFill>
                  <a:schemeClr val="tx1"/>
                </a:solidFill>
              </a:rPr>
              <a:t>Seq</a:t>
            </a:r>
            <a:r>
              <a:rPr lang="en-US" sz="2400" dirty="0">
                <a:solidFill>
                  <a:schemeClr val="tx1"/>
                </a:solidFill>
              </a:rPr>
              <a:t> #.</a:t>
            </a:r>
          </a:p>
          <a:p>
            <a:pPr>
              <a:buFont typeface="Arial" panose="020B0604020202020204" pitchFamily="34" charset="0"/>
              <a:buChar char="•"/>
            </a:pPr>
            <a:r>
              <a:rPr lang="en-US" sz="2400" dirty="0">
                <a:solidFill>
                  <a:schemeClr val="tx1"/>
                </a:solidFill>
              </a:rPr>
              <a:t>If it’s at your </a:t>
            </a:r>
            <a:r>
              <a:rPr lang="en-US" sz="2400" dirty="0" err="1">
                <a:solidFill>
                  <a:schemeClr val="tx1"/>
                </a:solidFill>
              </a:rPr>
              <a:t>Seq</a:t>
            </a:r>
            <a:r>
              <a:rPr lang="en-US" sz="2400" dirty="0">
                <a:solidFill>
                  <a:schemeClr val="tx1"/>
                </a:solidFill>
              </a:rPr>
              <a:t> # (because you created the document or it was routed to you), it is in your Home Inbox.</a:t>
            </a:r>
          </a:p>
          <a:p>
            <a:pPr>
              <a:buFont typeface="Arial" panose="020B0604020202020204" pitchFamily="34" charset="0"/>
              <a:buChar char="•"/>
            </a:pP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41" y="3094395"/>
            <a:ext cx="4899844"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3886201"/>
            <a:ext cx="49815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74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“Thumbs Up” Your Route Row…</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…to remove the document from your Home Inbox.</a:t>
            </a:r>
          </a:p>
          <a:p>
            <a:pPr>
              <a:buFont typeface="Arial" panose="020B0604020202020204" pitchFamily="34" charset="0"/>
              <a:buChar char="•"/>
            </a:pPr>
            <a:r>
              <a:rPr lang="en-US" sz="2400" dirty="0">
                <a:solidFill>
                  <a:schemeClr val="tx1"/>
                </a:solidFill>
              </a:rPr>
              <a:t>…to route the document to the next person, if any.</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a:solidFill>
                  <a:schemeClr val="tx1"/>
                </a:solidFill>
              </a:rPr>
              <a:t>The “thumbs up” icon automatically saves your document.</a:t>
            </a:r>
          </a:p>
          <a:p>
            <a:pPr>
              <a:buFont typeface="Arial" panose="020B0604020202020204" pitchFamily="34" charset="0"/>
              <a:buChar char="•"/>
            </a:pP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63" y="4294239"/>
            <a:ext cx="6742113"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22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Inbox Action Bar</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If appropriate, you can route a document without opening it first by clicking in the white space next to the document description and then clicking the “thumbs up”.</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p>
        </p:txBody>
      </p:sp>
      <p:pic>
        <p:nvPicPr>
          <p:cNvPr id="5" name="Picture 4"/>
          <p:cNvPicPr>
            <a:picLocks noChangeAspect="1"/>
          </p:cNvPicPr>
          <p:nvPr/>
        </p:nvPicPr>
        <p:blipFill>
          <a:blip r:embed="rId2"/>
          <a:stretch>
            <a:fillRect/>
          </a:stretch>
        </p:blipFill>
        <p:spPr>
          <a:xfrm>
            <a:off x="596900" y="3106454"/>
            <a:ext cx="4191363" cy="1097375"/>
          </a:xfrm>
          <a:prstGeom prst="rect">
            <a:avLst/>
          </a:prstGeom>
        </p:spPr>
      </p:pic>
      <p:pic>
        <p:nvPicPr>
          <p:cNvPr id="7" name="Picture 6"/>
          <p:cNvPicPr>
            <a:picLocks noChangeAspect="1"/>
          </p:cNvPicPr>
          <p:nvPr/>
        </p:nvPicPr>
        <p:blipFill>
          <a:blip r:embed="rId3"/>
          <a:stretch>
            <a:fillRect/>
          </a:stretch>
        </p:blipFill>
        <p:spPr>
          <a:xfrm>
            <a:off x="4155392" y="4471669"/>
            <a:ext cx="4221846" cy="1508891"/>
          </a:xfrm>
          <a:prstGeom prst="rect">
            <a:avLst/>
          </a:prstGeom>
        </p:spPr>
      </p:pic>
    </p:spTree>
    <p:extLst>
      <p:ext uri="{BB962C8B-B14F-4D97-AF65-F5344CB8AC3E}">
        <p14:creationId xmlns:p14="http://schemas.microsoft.com/office/powerpoint/2010/main" val="318990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Route </a:t>
            </a:r>
            <a:r>
              <a:rPr lang="en-US" dirty="0" err="1"/>
              <a:t>CC’d</a:t>
            </a:r>
            <a:r>
              <a:rPr lang="en-US" dirty="0"/>
              <a:t> Status</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A document that is routed </a:t>
            </a:r>
            <a:r>
              <a:rPr lang="en-US" sz="2400" dirty="0" err="1">
                <a:solidFill>
                  <a:schemeClr val="tx1"/>
                </a:solidFill>
              </a:rPr>
              <a:t>CC’d</a:t>
            </a:r>
            <a:r>
              <a:rPr lang="en-US" sz="2400" dirty="0">
                <a:solidFill>
                  <a:schemeClr val="tx1"/>
                </a:solidFill>
              </a:rPr>
              <a:t> goes to the person’s Inbox (marked with a special icon), but is no longer part of the routing sequence.</a:t>
            </a:r>
          </a:p>
          <a:p>
            <a:pPr>
              <a:buFont typeface="Arial" panose="020B0604020202020204" pitchFamily="34" charset="0"/>
              <a:buChar char="•"/>
            </a:pPr>
            <a:endParaRPr lang="en-US" sz="2400" dirty="0"/>
          </a:p>
        </p:txBody>
      </p:sp>
      <p:pic>
        <p:nvPicPr>
          <p:cNvPr id="6" name="Picture 2" descr="C:\Users\Soni\AppData\Local\Temp\SNAGHTML3317999f.PNG"/>
          <p:cNvPicPr>
            <a:picLocks noChangeAspect="1" noChangeArrowheads="1"/>
          </p:cNvPicPr>
          <p:nvPr/>
        </p:nvPicPr>
        <p:blipFill rotWithShape="1">
          <a:blip r:embed="rId2">
            <a:extLst>
              <a:ext uri="{28A0092B-C50C-407E-A947-70E740481C1C}">
                <a14:useLocalDpi xmlns:a14="http://schemas.microsoft.com/office/drawing/2010/main" val="0"/>
              </a:ext>
            </a:extLst>
          </a:blip>
          <a:srcRect r="35418"/>
          <a:stretch/>
        </p:blipFill>
        <p:spPr bwMode="auto">
          <a:xfrm>
            <a:off x="1042782" y="2762250"/>
            <a:ext cx="4256805"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012" y="5279923"/>
            <a:ext cx="5873226" cy="96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11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CC’d</a:t>
            </a:r>
            <a:r>
              <a:rPr lang="en-US" dirty="0"/>
              <a:t> Document in the Inbox</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Open the document by clicking on the special icon. </a:t>
            </a:r>
          </a:p>
          <a:p>
            <a:pPr>
              <a:buFont typeface="Arial" panose="020B0604020202020204" pitchFamily="34" charset="0"/>
              <a:buChar char="•"/>
            </a:pPr>
            <a:r>
              <a:rPr lang="en-US" sz="2400" dirty="0">
                <a:solidFill>
                  <a:schemeClr val="tx1"/>
                </a:solidFill>
              </a:rPr>
              <a:t>Click on the CC icon on the Route Detail tab to acknowledge the document and remove it from your Inbox.</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006" y="3172902"/>
            <a:ext cx="4824413" cy="10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4627659"/>
            <a:ext cx="3543300" cy="157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8" y="4627659"/>
            <a:ext cx="3513137" cy="138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bwMode="auto">
          <a:xfrm>
            <a:off x="3709219" y="5825613"/>
            <a:ext cx="3505200" cy="0"/>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045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Route Status Options</a:t>
            </a:r>
          </a:p>
        </p:txBody>
      </p:sp>
      <p:sp>
        <p:nvSpPr>
          <p:cNvPr id="3" name="Content Placeholder 2"/>
          <p:cNvSpPr>
            <a:spLocks noGrp="1"/>
          </p:cNvSpPr>
          <p:nvPr>
            <p:ph idx="1"/>
          </p:nvPr>
        </p:nvSpPr>
        <p:spPr>
          <a:xfrm>
            <a:off x="596900" y="1524001"/>
            <a:ext cx="7886700" cy="4724400"/>
          </a:xfrm>
        </p:spPr>
        <p:txBody>
          <a:bodyPr/>
          <a:lstStyle/>
          <a:p>
            <a:pPr>
              <a:buFont typeface="Arial" panose="020B0604020202020204" pitchFamily="34" charset="0"/>
              <a:buChar char="•"/>
            </a:pPr>
            <a:r>
              <a:rPr lang="en-US" sz="2400" dirty="0">
                <a:solidFill>
                  <a:schemeClr val="tx1"/>
                </a:solidFill>
              </a:rPr>
              <a:t>Depending on your permission level, you may have up to four options when the document is at your Sequence.</a:t>
            </a:r>
          </a:p>
          <a:p>
            <a:pPr>
              <a:buFont typeface="Arial" panose="020B0604020202020204" pitchFamily="34" charset="0"/>
              <a:buChar char="•"/>
            </a:pPr>
            <a:r>
              <a:rPr lang="en-US" sz="2400" dirty="0">
                <a:solidFill>
                  <a:schemeClr val="tx1"/>
                </a:solidFill>
              </a:rPr>
              <a:t>If you do not select a route status, the “thumbs up” icon automatically selects </a:t>
            </a:r>
            <a:r>
              <a:rPr lang="en-US" sz="2400" b="1" dirty="0">
                <a:solidFill>
                  <a:schemeClr val="tx1"/>
                </a:solidFill>
              </a:rPr>
              <a:t>Responded</a:t>
            </a:r>
            <a:r>
              <a:rPr lang="en-US" sz="2400" dirty="0">
                <a:solidFill>
                  <a:schemeClr val="tx1"/>
                </a:solidFill>
              </a:rPr>
              <a:t> for you. Responded routes the document to the next Sequence.</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a:solidFill>
                  <a:schemeClr val="tx1"/>
                </a:solidFill>
              </a:rPr>
              <a:t>But you may have other options…</a:t>
            </a:r>
          </a:p>
          <a:p>
            <a:pPr>
              <a:buFont typeface="Arial" panose="020B0604020202020204" pitchFamily="34" charset="0"/>
              <a:buChar char="•"/>
            </a:pPr>
            <a:endParaRPr lang="en-US" sz="2400" dirty="0"/>
          </a:p>
        </p:txBody>
      </p:sp>
      <p:pic>
        <p:nvPicPr>
          <p:cNvPr id="4" name="Picture 3"/>
          <p:cNvPicPr>
            <a:picLocks noChangeAspect="1"/>
          </p:cNvPicPr>
          <p:nvPr/>
        </p:nvPicPr>
        <p:blipFill>
          <a:blip r:embed="rId2"/>
          <a:stretch>
            <a:fillRect/>
          </a:stretch>
        </p:blipFill>
        <p:spPr>
          <a:xfrm>
            <a:off x="2715102" y="4338071"/>
            <a:ext cx="3650296" cy="1013548"/>
          </a:xfrm>
          <a:prstGeom prst="rect">
            <a:avLst/>
          </a:prstGeom>
        </p:spPr>
      </p:pic>
    </p:spTree>
    <p:extLst>
      <p:ext uri="{BB962C8B-B14F-4D97-AF65-F5344CB8AC3E}">
        <p14:creationId xmlns:p14="http://schemas.microsoft.com/office/powerpoint/2010/main" val="632793995"/>
      </p:ext>
    </p:extLst>
  </p:cSld>
  <p:clrMapOvr>
    <a:masterClrMapping/>
  </p:clrMapOvr>
</p:sld>
</file>

<file path=ppt/theme/theme1.xml><?xml version="1.0" encoding="utf-8"?>
<a:theme xmlns:a="http://schemas.openxmlformats.org/drawingml/2006/main" name="Spitfire">
  <a:themeElements>
    <a:clrScheme name="Spitfi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itfi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2222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pitfi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itfi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itfi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itfi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itfi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itfi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itfi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Spitfire Template</Template>
  <TotalTime>3130</TotalTime>
  <Words>714</Words>
  <Application>Microsoft Office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Clarendon Condensed</vt:lpstr>
      <vt:lpstr>Times New Roman</vt:lpstr>
      <vt:lpstr>Wingdings</vt:lpstr>
      <vt:lpstr>Spitfire</vt:lpstr>
      <vt:lpstr>Custom Design</vt:lpstr>
      <vt:lpstr>Getting Started with Routes</vt:lpstr>
      <vt:lpstr>Overview</vt:lpstr>
      <vt:lpstr>Route Detail Tab</vt:lpstr>
      <vt:lpstr>Route Sequences</vt:lpstr>
      <vt:lpstr>“Thumbs Up” Your Route Row…</vt:lpstr>
      <vt:lpstr>Inbox Action Bar</vt:lpstr>
      <vt:lpstr>The Route CC’d Status</vt:lpstr>
      <vt:lpstr>CC’d Document in the Inbox</vt:lpstr>
      <vt:lpstr>Possible Route Status Options</vt:lpstr>
      <vt:lpstr>Possible Route Status Options</vt:lpstr>
      <vt:lpstr>The Respond(Rsp) Field</vt:lpstr>
      <vt:lpstr>The Instruction(Ins) Field</vt:lpstr>
      <vt:lpstr>Route Sequences…</vt:lpstr>
      <vt:lpstr>Change the Route Sequence</vt:lpstr>
      <vt:lpstr>Pending vs. Pending Any</vt:lpstr>
      <vt:lpstr>Pending vs. Pending Any</vt:lpstr>
      <vt:lpstr>Adding a Routee</vt:lpstr>
      <vt:lpstr>Build Route Option</vt:lpstr>
      <vt:lpstr>A Predefined Route</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Dorothy McGovern</dc:creator>
  <cp:lastModifiedBy>Dorothy McGovern</cp:lastModifiedBy>
  <cp:revision>48</cp:revision>
  <dcterms:created xsi:type="dcterms:W3CDTF">2008-02-22T11:40:17Z</dcterms:created>
  <dcterms:modified xsi:type="dcterms:W3CDTF">2016-09-20T19:35:52Z</dcterms:modified>
</cp:coreProperties>
</file>